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60" r:id="rId8"/>
    <p:sldId id="261" r:id="rId9"/>
    <p:sldId id="262" r:id="rId10"/>
    <p:sldId id="265" r:id="rId11"/>
    <p:sldId id="273" r:id="rId12"/>
    <p:sldId id="266" r:id="rId13"/>
    <p:sldId id="269" r:id="rId14"/>
    <p:sldId id="267" r:id="rId15"/>
    <p:sldId id="270" r:id="rId16"/>
    <p:sldId id="268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13.04.2021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71547"/>
            <a:ext cx="7772400" cy="2510816"/>
          </a:xfrm>
        </p:spPr>
        <p:txBody>
          <a:bodyPr>
            <a:normAutofit/>
          </a:bodyPr>
          <a:lstStyle/>
          <a:p>
            <a:r>
              <a:rPr lang="ru-RU" sz="5400" dirty="0" smtClean="0"/>
              <a:t>Работа с ребёнком </a:t>
            </a:r>
            <a:br>
              <a:rPr lang="ru-RU" sz="5400" dirty="0" smtClean="0"/>
            </a:br>
            <a:r>
              <a:rPr lang="ru-RU" sz="5400" smtClean="0"/>
              <a:t>с ОВЗ в </a:t>
            </a:r>
            <a:r>
              <a:rPr lang="ru-RU" sz="5400" dirty="0" smtClean="0"/>
              <a:t>детском саду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Воспитатель 1 кв.кат. </a:t>
            </a:r>
          </a:p>
          <a:p>
            <a:r>
              <a:rPr lang="ru-RU" dirty="0" smtClean="0"/>
              <a:t>Зиновьева Ольга Семёновна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357554" y="5715016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МАДОУ Д/с № 50 г.Ревда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429156"/>
          </a:xfrm>
        </p:spPr>
        <p:txBody>
          <a:bodyPr>
            <a:normAutofit/>
          </a:bodyPr>
          <a:lstStyle/>
          <a:p>
            <a:r>
              <a:rPr lang="ru-RU" dirty="0" smtClean="0"/>
              <a:t>гарантирует лицам с ограниченными возможностями здоровья создание необходимых условий для получения качественного образования, коррекции нарушений развития и социальной адаптации, оказания ранней коррекционной помощи, способствующих социальному развитию этих лиц, в том числе посредством организации инклюзивного образования.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80" cy="1511288"/>
          </a:xfrm>
        </p:spPr>
        <p:txBody>
          <a:bodyPr>
            <a:noAutofit/>
          </a:bodyPr>
          <a:lstStyle/>
          <a:p>
            <a:r>
              <a:rPr lang="ru-RU" sz="3200" dirty="0" smtClean="0"/>
              <a:t>Федеральный закон «Об образовании в Российской Федерации» от 29.12.2012 г. №273-ФЗ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435811"/>
          </a:xfrm>
        </p:spPr>
        <p:txBody>
          <a:bodyPr>
            <a:normAutofit/>
          </a:bodyPr>
          <a:lstStyle/>
          <a:p>
            <a:r>
              <a:rPr lang="ru-RU" dirty="0" smtClean="0"/>
              <a:t>Идеи интегрированного и инклюзивного образования детей с особыми образовательными потребностями связаны с </a:t>
            </a:r>
            <a:r>
              <a:rPr lang="ru-RU" dirty="0" err="1" smtClean="0"/>
              <a:t>гуманизацией</a:t>
            </a:r>
            <a:r>
              <a:rPr lang="ru-RU" dirty="0" smtClean="0"/>
              <a:t> образования в России, характерной для современного этапа его развития. Образовательная интеграция предполагает реализацию различных моделей совместного воспитания и обучения детей с особыми образовательными потребностями с нормально развивающимися сверстниками.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507249"/>
          </a:xfrm>
        </p:spPr>
        <p:txBody>
          <a:bodyPr>
            <a:normAutofit/>
          </a:bodyPr>
          <a:lstStyle/>
          <a:p>
            <a:r>
              <a:rPr lang="ru-RU" dirty="0" smtClean="0"/>
              <a:t>Особое внимание важно уделять социальной и учебной интеграции детей раннего возраста, создающей условия для достижения ребенком с особыми образовательными потребностями равного или близкого по возрастной норме уровня общего и речевого развития и позволяющей ему на более раннем этапе влиться в среду нормально развивающихся сверстников, что способствует развитию инклюзивного образования.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92935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Задача системы образования - развитие готовности образовательной среды к работе с детьми, имеющими различные нарушения в развитии.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u="sng" dirty="0" smtClean="0"/>
              <a:t>Для этого необходимо:</a:t>
            </a:r>
            <a:br>
              <a:rPr lang="ru-RU" b="1" u="sng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1.Создание условий, необходимых для профилактики отрицательной динамики в развитии ребенка;</a:t>
            </a:r>
            <a:br>
              <a:rPr lang="ru-RU" dirty="0" smtClean="0"/>
            </a:br>
            <a:r>
              <a:rPr lang="ru-RU" dirty="0" smtClean="0"/>
              <a:t>2.Создание условий для максимального проявления и развития всех его способностей;</a:t>
            </a:r>
            <a:br>
              <a:rPr lang="ru-RU" dirty="0" smtClean="0"/>
            </a:br>
            <a:r>
              <a:rPr lang="ru-RU" dirty="0" smtClean="0"/>
              <a:t>3.Повышение комфортности образовательной среды для каждого воспитанника;</a:t>
            </a:r>
            <a:br>
              <a:rPr lang="ru-RU" dirty="0" smtClean="0"/>
            </a:br>
            <a:r>
              <a:rPr lang="ru-RU" dirty="0" smtClean="0"/>
              <a:t>4.Организация сопровождения особого ребенка в образовательной среде.</a:t>
            </a:r>
            <a:br>
              <a:rPr lang="ru-RU" dirty="0" smtClean="0"/>
            </a:br>
            <a:r>
              <a:rPr lang="ru-RU" dirty="0" smtClean="0"/>
              <a:t>5.Ребенку независимо от его нарушения необходимо положительное эмоциональное отношение к социальному окружению для его личностного благополучия, физического и психического здоровья. Это облегчает решение образовательных, воспитательных и социальных задач, связанных с завтрашним днем подрастающего человека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0079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В младшую группу нашего </a:t>
            </a:r>
            <a:r>
              <a:rPr lang="ru-RU" dirty="0" err="1" smtClean="0"/>
              <a:t>д</a:t>
            </a:r>
            <a:r>
              <a:rPr lang="ru-RU" dirty="0" smtClean="0"/>
              <a:t>/с пришла Даша.  Ребенок  - инвалид с нарушением опорно-двигательного аппарата и множеством сопутствующих нарушений (вторичных дефектов). </a:t>
            </a:r>
          </a:p>
          <a:p>
            <a:r>
              <a:rPr lang="ru-RU" dirty="0" smtClean="0"/>
              <a:t>Даша испытывала трудности в условиях детского сада в связи со своими особенностями.</a:t>
            </a:r>
          </a:p>
          <a:p>
            <a:r>
              <a:rPr lang="ru-RU" dirty="0" smtClean="0"/>
              <a:t>Ей было сложно не только бегать, но и ходить, очень быстро уставала рука во время рисования, проблемы со зрением, звукопроизношением. </a:t>
            </a:r>
          </a:p>
          <a:p>
            <a:r>
              <a:rPr lang="ru-RU" dirty="0" smtClean="0"/>
              <a:t>Даша трудно сходилась с детьми. Была очень замкнута, общалась только с сестрой-близняшкой. Ей всегда было необходимо дополнительное индивидуальное внимание и по причине медлительности, связанной с её состоянием здоровья (во время приема пищи, во </a:t>
            </a:r>
          </a:p>
          <a:p>
            <a:r>
              <a:rPr lang="ru-RU" dirty="0" smtClean="0"/>
              <a:t>время режимных моментов, </a:t>
            </a:r>
          </a:p>
          <a:p>
            <a:r>
              <a:rPr lang="ru-RU" dirty="0" smtClean="0"/>
              <a:t>связанных с КГН, подготовкой ко сну,</a:t>
            </a:r>
          </a:p>
          <a:p>
            <a:r>
              <a:rPr lang="ru-RU" dirty="0" smtClean="0"/>
              <a:t> прогулке).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292935"/>
          </a:xfrm>
        </p:spPr>
        <p:txBody>
          <a:bodyPr>
            <a:normAutofit/>
          </a:bodyPr>
          <a:lstStyle/>
          <a:p>
            <a:r>
              <a:rPr lang="ru-RU" dirty="0" smtClean="0"/>
              <a:t>После беседы с мамой, поставили перед собой задачи: </a:t>
            </a:r>
          </a:p>
          <a:p>
            <a:pPr lvl="0"/>
            <a:r>
              <a:rPr lang="ru-RU" dirty="0" smtClean="0"/>
              <a:t>обеспечить ребёнка необходимой коррекционно-педагогической и медико-социальной помощью, </a:t>
            </a:r>
          </a:p>
          <a:p>
            <a:pPr lvl="0"/>
            <a:r>
              <a:rPr lang="ru-RU" dirty="0" smtClean="0"/>
              <a:t> обеспечить родителей консультативной поддержкой, </a:t>
            </a:r>
          </a:p>
          <a:p>
            <a:pPr lvl="0"/>
            <a:r>
              <a:rPr lang="ru-RU" dirty="0" smtClean="0"/>
              <a:t>а также подготовить общество детей группы к принятию человека с ограниченными возможностями здоровья.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507249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Постоянная и полная интеграция возможна, когда уровень психического развития ребенка с особыми образовательными потребностями близок или соответствует возрастной норме. </a:t>
            </a:r>
          </a:p>
          <a:p>
            <a:r>
              <a:rPr lang="ru-RU" dirty="0" smtClean="0"/>
              <a:t>Ребёнок посещал группу полный день, в условиях полной интеграции учебных занятий, но  при условии организации индивидуального  подхода. Например, сидела ближе к воспитателю. Организация сна – на нижней кроватке. Дополнительное время для приема пищи (долго кушает). Физическая помощь при целевых прогулках, поддержка.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507249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Был разработан индивидуальный образовательный маршрут, связанный с компенсацией и коррекцией нарушений речевого и физического развития. </a:t>
            </a:r>
          </a:p>
          <a:p>
            <a:r>
              <a:rPr lang="ru-RU" dirty="0" smtClean="0"/>
              <a:t>В сотрудничестве со специалистами мы  проводили  подгрупповую и  индивидуальную работу, которую определили Индивидуальным образовательным маршрутом. </a:t>
            </a:r>
          </a:p>
          <a:p>
            <a:r>
              <a:rPr lang="ru-RU" dirty="0" smtClean="0"/>
              <a:t>Занимались гимнастикой, закаливанием, предлагали упражнения, направленные на расслабление мышц. Даша принимала участие во всех физкультурных досугах. </a:t>
            </a:r>
          </a:p>
          <a:p>
            <a:r>
              <a:rPr lang="ru-RU" dirty="0" smtClean="0"/>
              <a:t>Показатели физ. развития</a:t>
            </a:r>
          </a:p>
          <a:p>
            <a:pPr>
              <a:buNone/>
            </a:pPr>
            <a:r>
              <a:rPr lang="ru-RU" dirty="0" smtClean="0"/>
              <a:t>Даши улучшились. 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ru-RU" dirty="0" smtClean="0"/>
          </a:p>
        </p:txBody>
      </p:sp>
      <p:pic>
        <p:nvPicPr>
          <p:cNvPr id="5" name="Picture 3" descr="C:\Users\Ольга\Desktop\даша У\IMG_94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4786322"/>
            <a:ext cx="3286116" cy="2190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929354"/>
          </a:xfrm>
        </p:spPr>
        <p:txBody>
          <a:bodyPr>
            <a:normAutofit/>
          </a:bodyPr>
          <a:lstStyle/>
          <a:p>
            <a:r>
              <a:rPr lang="ru-RU" dirty="0" smtClean="0"/>
              <a:t>Дети тоже поддерживали Дашу, помогали ей. Предлагали Даше с мамой готовить доклады, презентации, и начинать выступать перед детьми группы. Благодаря постоянным занятиям, в том числе и кружка «</a:t>
            </a:r>
            <a:r>
              <a:rPr lang="ru-RU" dirty="0" err="1" smtClean="0"/>
              <a:t>Оч.умелые</a:t>
            </a:r>
            <a:r>
              <a:rPr lang="ru-RU" dirty="0" smtClean="0"/>
              <a:t> ручки», Даше легче стало рисовать, она приняла участие во многих городских, международных творческих конкурсах . </a:t>
            </a:r>
          </a:p>
          <a:p>
            <a:endParaRPr lang="ru-RU" dirty="0"/>
          </a:p>
        </p:txBody>
      </p:sp>
      <p:pic>
        <p:nvPicPr>
          <p:cNvPr id="7" name="Picture 5" descr="C:\Users\Ольга\Desktop\даша У\100_31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4572008"/>
            <a:ext cx="2714644" cy="2036309"/>
          </a:xfrm>
          <a:prstGeom prst="rect">
            <a:avLst/>
          </a:prstGeom>
          <a:noFill/>
        </p:spPr>
      </p:pic>
      <p:pic>
        <p:nvPicPr>
          <p:cNvPr id="8" name="Picture 4" descr="C:\Users\Ольга\Desktop\даша У\100_24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3857628"/>
            <a:ext cx="2143140" cy="28570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0" descr="C:\Users\Ольга\Desktop\даша У\даша У\100_1385.JPG"/>
          <p:cNvPicPr>
            <a:picLocks noChangeAspect="1" noChangeArrowheads="1"/>
          </p:cNvPicPr>
          <p:nvPr/>
        </p:nvPicPr>
        <p:blipFill>
          <a:blip r:embed="rId2" cstate="print"/>
          <a:srcRect l="52908" t="16274" r="5587" b="47924"/>
          <a:stretch>
            <a:fillRect/>
          </a:stretch>
        </p:blipFill>
        <p:spPr bwMode="auto">
          <a:xfrm>
            <a:off x="6494300" y="285728"/>
            <a:ext cx="2649700" cy="1714512"/>
          </a:xfrm>
          <a:prstGeom prst="rect">
            <a:avLst/>
          </a:prstGeom>
          <a:noFill/>
        </p:spPr>
      </p:pic>
      <p:pic>
        <p:nvPicPr>
          <p:cNvPr id="5" name="Picture 8" descr="C:\Users\Ольга\Desktop\даша У\даша У\Упорова Дарь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98278">
            <a:off x="553579" y="4124084"/>
            <a:ext cx="1935077" cy="2544760"/>
          </a:xfrm>
          <a:prstGeom prst="rect">
            <a:avLst/>
          </a:prstGeom>
          <a:noFill/>
        </p:spPr>
      </p:pic>
      <p:pic>
        <p:nvPicPr>
          <p:cNvPr id="4" name="Picture 9" descr="C:\Users\Ольга\Desktop\даша У\даша У\Упорова-Маша-и-Даша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35867">
            <a:off x="6497683" y="3965077"/>
            <a:ext cx="1889513" cy="2672746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428604"/>
            <a:ext cx="8229600" cy="5507249"/>
          </a:xfrm>
        </p:spPr>
        <p:txBody>
          <a:bodyPr>
            <a:normAutofit/>
          </a:bodyPr>
          <a:lstStyle/>
          <a:p>
            <a:r>
              <a:rPr lang="ru-RU" dirty="0" smtClean="0"/>
              <a:t>Даша участвовала в 14 городских, областных, международных творческих конкурсах и даже занимала призовые места: в 2015 г. - 3 место в Международном конкурсе детского творчества "Летние недельки", в 2016  - победитель городского конкурса детского творчества "Малахитовая шкатулка", дипломант 2 степени всероссийского конкурса «Места нет для нас чудесней, чем любимый детский сад», и дипломант 1 степени «Мама – главное слово в каждой судьбе»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571480"/>
            <a:ext cx="8686800" cy="578647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  Ещё у Даши очень хороший музыкальный слух. Мы предлагали ей с сестрой и мамой принимать участие в конкурсах. Сначала Даша очень стеснялась, но потом с удовольствием пела со сцены не только перед своими детьми, но и перед незнакомыми зрителями. Два раза Даша приняла участие в конкурсе «Мы все можем» в 2016 и 2017 году, на городском детском фестивале караоке «Песенки </a:t>
            </a:r>
          </a:p>
          <a:p>
            <a:pPr>
              <a:buNone/>
            </a:pPr>
            <a:r>
              <a:rPr lang="ru-RU" dirty="0" smtClean="0"/>
              <a:t>   из любимых мультфильмов» </a:t>
            </a:r>
          </a:p>
          <a:p>
            <a:pPr>
              <a:buNone/>
            </a:pPr>
            <a:r>
              <a:rPr lang="ru-RU" dirty="0" smtClean="0"/>
              <a:t>   заняла 3 место, с сестрой и мамой </a:t>
            </a:r>
          </a:p>
          <a:p>
            <a:pPr>
              <a:buNone/>
            </a:pPr>
            <a:r>
              <a:rPr lang="ru-RU" dirty="0" smtClean="0"/>
              <a:t>   заняли первое место</a:t>
            </a:r>
          </a:p>
          <a:p>
            <a:pPr>
              <a:buNone/>
            </a:pPr>
            <a:r>
              <a:rPr lang="ru-RU" dirty="0" smtClean="0"/>
              <a:t>   в городском семейном конкурсе</a:t>
            </a:r>
          </a:p>
          <a:p>
            <a:pPr>
              <a:buNone/>
            </a:pPr>
            <a:r>
              <a:rPr lang="ru-RU" dirty="0" smtClean="0"/>
              <a:t>   «Мама моей мечты».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pic>
        <p:nvPicPr>
          <p:cNvPr id="4" name="Picture 6" descr="C:\Users\Ольга\Desktop\даша У\даша У\WP_20160317_073.jpg"/>
          <p:cNvPicPr>
            <a:picLocks noChangeAspect="1" noChangeArrowheads="1"/>
          </p:cNvPicPr>
          <p:nvPr/>
        </p:nvPicPr>
        <p:blipFill>
          <a:blip r:embed="rId2" cstate="print"/>
          <a:srcRect l="11513" r="32564"/>
          <a:stretch>
            <a:fillRect/>
          </a:stretch>
        </p:blipFill>
        <p:spPr bwMode="auto">
          <a:xfrm>
            <a:off x="6215074" y="3429000"/>
            <a:ext cx="2690291" cy="31432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435811"/>
          </a:xfrm>
        </p:spPr>
        <p:txBody>
          <a:bodyPr/>
          <a:lstStyle/>
          <a:p>
            <a:r>
              <a:rPr lang="ru-RU" dirty="0" smtClean="0"/>
              <a:t>Ребёнок успешно освоил основную образовательную программу, т.к. интеллект сохранен. Результаты диагностики в конце учебного года показали следующее. (диагностика)</a:t>
            </a:r>
          </a:p>
          <a:p>
            <a:r>
              <a:rPr lang="ru-RU" dirty="0" smtClean="0"/>
              <a:t>Положительное то, что состояние здоровья Даши в целом позволяло ей успешно развиваться в условиях инклюзивного образования.</a:t>
            </a:r>
          </a:p>
          <a:p>
            <a:endParaRPr lang="ru-RU" dirty="0"/>
          </a:p>
        </p:txBody>
      </p:sp>
      <p:pic>
        <p:nvPicPr>
          <p:cNvPr id="4" name="Picture 11" descr="C:\Users\Ольга\Desktop\даша У\даша У\100_33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3997323"/>
            <a:ext cx="3429024" cy="25721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50083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u="sng" dirty="0" smtClean="0">
                <a:solidFill>
                  <a:srgbClr val="0070C0"/>
                </a:solidFill>
              </a:rPr>
              <a:t>С учетом особых образовательных потребностей детей с нарушениями ОДА необходимо соблюдать следующие условия: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/>
              <a:t> создавать безбарьерную архитектурно-планировочную среду;</a:t>
            </a:r>
          </a:p>
          <a:p>
            <a:r>
              <a:rPr lang="ru-RU" dirty="0" smtClean="0"/>
              <a:t> соблюдать ортопедический режим;</a:t>
            </a:r>
          </a:p>
          <a:p>
            <a:r>
              <a:rPr lang="ru-RU" dirty="0" smtClean="0"/>
              <a:t>осуществлять профессиональную подготовку и/или повышение квалификации педагогов к работе с детьми с двигательной патологией;</a:t>
            </a:r>
          </a:p>
          <a:p>
            <a:r>
              <a:rPr lang="ru-RU" dirty="0" smtClean="0"/>
              <a:t> соблюдать рекомендации лечащего врача по определению режима нагрузок, организации образовательного процесса (организация режима дня, режима ношения ортопедической обуви, смены видов деятельности на занятиях, проведение физкультурных пауз и т. д.);</a:t>
            </a:r>
          </a:p>
          <a:p>
            <a:r>
              <a:rPr lang="ru-RU" dirty="0" smtClean="0"/>
              <a:t> организовывать коррекционно-развивающие занятия по коррекции нарушенных психических функций;	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92935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осуществлять работу по формированию навыков самообслуживания и гигиены у детей с двигательными нарушениями;</a:t>
            </a:r>
          </a:p>
          <a:p>
            <a:r>
              <a:rPr lang="ru-RU" dirty="0" smtClean="0"/>
              <a:t> оказывать логопедическую помощь по коррекции речевых расстройств;</a:t>
            </a:r>
          </a:p>
          <a:p>
            <a:r>
              <a:rPr lang="ru-RU" dirty="0" smtClean="0"/>
              <a:t> подбирать мебель, соответствующую потребностям детей;</a:t>
            </a:r>
          </a:p>
          <a:p>
            <a:r>
              <a:rPr lang="ru-RU" dirty="0" smtClean="0"/>
              <a:t> предоставлять ребенку возможность передвигаться по ДОО тем способом, которым он может, и в доступном для него темпе;</a:t>
            </a:r>
          </a:p>
          <a:p>
            <a:r>
              <a:rPr lang="ru-RU" dirty="0" smtClean="0"/>
              <a:t> проводить целенаправленную работу с родителями детей с ОВЗ, обучать их доступным приемам коррекционно-развивающей работы;</a:t>
            </a:r>
          </a:p>
          <a:p>
            <a:r>
              <a:rPr lang="ru-RU" dirty="0" smtClean="0"/>
              <a:t> формировать толерантное отношение к детям с ОВЗ у нормально развивающихся детей и их родителей;</a:t>
            </a:r>
          </a:p>
          <a:p>
            <a:r>
              <a:rPr lang="ru-RU" dirty="0" smtClean="0"/>
              <a:t> привлекать персонал, оказывающий физическую помощь детям при передвижении по ДОО, принятии пищи, пользовании туалетом и др.;</a:t>
            </a:r>
          </a:p>
          <a:p>
            <a:pPr lvl="0"/>
            <a:r>
              <a:rPr lang="ru-RU" dirty="0" smtClean="0"/>
              <a:t>привлекать детей с ОДА к участию в совместных </a:t>
            </a:r>
            <a:r>
              <a:rPr lang="ru-RU" dirty="0" err="1" smtClean="0"/>
              <a:t>досуговых</a:t>
            </a:r>
            <a:r>
              <a:rPr lang="ru-RU" dirty="0" smtClean="0"/>
              <a:t> и спортивно-массовых мероприятиях.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57868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Педагог не должен «Бояться» детей с ОВЗ.</a:t>
            </a:r>
          </a:p>
          <a:p>
            <a:pPr>
              <a:buNone/>
            </a:pPr>
            <a:r>
              <a:rPr lang="ru-RU" dirty="0" smtClean="0"/>
              <a:t>Надо принять ребёнка . Обеспечить дополнительной заботой, вниманием.</a:t>
            </a:r>
          </a:p>
          <a:p>
            <a:pPr>
              <a:buNone/>
            </a:pPr>
            <a:r>
              <a:rPr lang="ru-RU" dirty="0" smtClean="0"/>
              <a:t>Развивать способности, способствовать успешной самореализации.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7" name="Picture 2" descr="C:\Users\Ольга\Desktop\даша У\День здоровья 0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678901"/>
            <a:ext cx="4929222" cy="36969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364373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6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Спасибо за внимание!</a:t>
            </a:r>
            <a:endParaRPr lang="ru-RU" sz="6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Picture 2" descr="C:\Users\Ольга\Desktop\даша У\даша У\100_31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3000372"/>
            <a:ext cx="4786346" cy="35903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106</TotalTime>
  <Words>978</Words>
  <Application>Microsoft Office PowerPoint</Application>
  <PresentationFormat>Экран (4:3)</PresentationFormat>
  <Paragraphs>57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Открытая</vt:lpstr>
      <vt:lpstr>Работа с ребёнком  с ОВЗ в детском саду</vt:lpstr>
      <vt:lpstr>Федеральный закон «Об образовании в Российской Федерации» от 29.12.2012 г. №273-ФЗ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Ольга Зиновьева</dc:creator>
  <cp:lastModifiedBy>Компьютер</cp:lastModifiedBy>
  <cp:revision>17</cp:revision>
  <dcterms:created xsi:type="dcterms:W3CDTF">2017-08-04T14:48:46Z</dcterms:created>
  <dcterms:modified xsi:type="dcterms:W3CDTF">2021-04-13T10:43:08Z</dcterms:modified>
</cp:coreProperties>
</file>